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6" r:id="rId3"/>
    <p:sldId id="260" r:id="rId4"/>
    <p:sldId id="257" r:id="rId5"/>
    <p:sldId id="262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75BE"/>
    <a:srgbClr val="FFFFFF"/>
    <a:srgbClr val="D9541A"/>
    <a:srgbClr val="ECAC11"/>
    <a:srgbClr val="F3C6B3"/>
    <a:srgbClr val="87BD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7533B-EB16-468A-A8C7-5E3C82BCFA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953942-7DF3-00F2-2EB2-EC19A58142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1A6CF-B569-A9B2-AC3F-C06CA9738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9F925-5199-4F80-8B26-1F3D702512AC}" type="datetimeFigureOut">
              <a:rPr lang="fr-BE" smtClean="0"/>
              <a:t>28-07-23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0387F-7EAF-14D8-F73A-4824D7A58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97A51-263D-5687-744B-5484CC3CE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AF54D-1908-4205-A6E3-BD26CB83401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26454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7EE64-B682-1AB0-8D9C-1EBF5FDD7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367FD7-B30E-BD6B-71C5-BAFAF9CAB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D772D-FDB0-29E3-58DC-07AF54A52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9F925-5199-4F80-8B26-1F3D702512AC}" type="datetimeFigureOut">
              <a:rPr lang="fr-BE" smtClean="0"/>
              <a:t>28-07-23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69FC3-E51D-2202-0DEA-8814B6F81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E648F-DC79-C6DE-CAA7-FA086B42F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AF54D-1908-4205-A6E3-BD26CB83401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21873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3DF83E-739D-2DC6-3162-33825DE7EE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C888F2-BE1D-493F-AE3C-26EDF79F0D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18ED9-321E-B837-BC5E-7530C0C13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9F925-5199-4F80-8B26-1F3D702512AC}" type="datetimeFigureOut">
              <a:rPr lang="fr-BE" smtClean="0"/>
              <a:t>28-07-23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7D90D-94C0-6E88-7356-BEC028370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0265C5-224E-F62D-4807-43EBDCF3A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AF54D-1908-4205-A6E3-BD26CB83401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50384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B0065-CDEE-F0E2-F5A2-976B326D7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1F10E-8396-0A12-55CB-0B1FCCCCF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4DA91-0E50-4CD0-E2CB-CC289A812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9F925-5199-4F80-8B26-1F3D702512AC}" type="datetimeFigureOut">
              <a:rPr lang="fr-BE" smtClean="0"/>
              <a:t>28-07-23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D3A7C-77C0-7ADD-22ED-F6F5D974E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EC938-CD4D-AEC9-0E80-45CEF8BB5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AF54D-1908-4205-A6E3-BD26CB83401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77028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21AB5-4DA8-2E59-04C3-BA30658B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C3932-B7DE-389D-0A7E-47188478B5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3C862-B0DE-854D-1F57-60A13F045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9F925-5199-4F80-8B26-1F3D702512AC}" type="datetimeFigureOut">
              <a:rPr lang="fr-BE" smtClean="0"/>
              <a:t>28-07-23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CF7A8-808F-3489-78C8-94BD86085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2F565-3CDB-2E17-4132-174688FE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AF54D-1908-4205-A6E3-BD26CB83401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78427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253E4-B556-9ED9-C479-E9231541F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6D832-8FD9-EA1D-7978-37E34B3C5F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F72894-9792-CE98-2081-2645F4DF53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783B5F-BBAE-3E84-056F-B04E97DF1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9F925-5199-4F80-8B26-1F3D702512AC}" type="datetimeFigureOut">
              <a:rPr lang="fr-BE" smtClean="0"/>
              <a:t>28-07-23</a:t>
            </a:fld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3D41FC-574E-14E1-A29A-248A7F87C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5C7952-8820-EAEC-B703-F67121AA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AF54D-1908-4205-A6E3-BD26CB83401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0779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ACFB7-A35B-4398-754B-2721A5FB6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939A8-DDE0-C965-8870-A600011FB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24A218-86E3-FB08-DA71-DF2A2DB5DF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F71B22-4367-5383-7A0F-D43AB41C9F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00A822-A9F0-4B4F-FC68-9A0D6736B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269542-365A-477F-B544-F515A6426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9F925-5199-4F80-8B26-1F3D702512AC}" type="datetimeFigureOut">
              <a:rPr lang="fr-BE" smtClean="0"/>
              <a:t>28-07-23</a:t>
            </a:fld>
            <a:endParaRPr lang="fr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6759A6-B8DD-18AF-0E63-DD91F109E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D10A9E-D551-8DAD-0280-469EA2320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AF54D-1908-4205-A6E3-BD26CB83401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06087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ACB70-9B4D-64CE-52DC-3AC90C295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2E5866-4D6E-CAE4-5C6D-A1EE2467D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9F925-5199-4F80-8B26-1F3D702512AC}" type="datetimeFigureOut">
              <a:rPr lang="fr-BE" smtClean="0"/>
              <a:t>28-07-23</a:t>
            </a:fld>
            <a:endParaRPr lang="fr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6A21FD-0C35-57D0-1B9C-1CEF1C39F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C81D0A-AF86-936F-7AC1-7CD855313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AF54D-1908-4205-A6E3-BD26CB83401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69693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48E7CB-E65C-A1EE-0F07-84B710265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9F925-5199-4F80-8B26-1F3D702512AC}" type="datetimeFigureOut">
              <a:rPr lang="fr-BE" smtClean="0"/>
              <a:t>28-07-23</a:t>
            </a:fld>
            <a:endParaRPr lang="fr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389EC8-0EB5-B544-3607-10A8FF880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B6E63-D430-3335-31C8-4FB4A1943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AF54D-1908-4205-A6E3-BD26CB83401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75333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0233-F682-D11F-BA8B-CB4770FA2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AEC21-FCFA-BA8F-BE78-27EFA655B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CB7A76-7F05-4003-18CC-F0B7E083F1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483E5B-B5A4-CC13-A071-0DD63A4B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9F925-5199-4F80-8B26-1F3D702512AC}" type="datetimeFigureOut">
              <a:rPr lang="fr-BE" smtClean="0"/>
              <a:t>28-07-23</a:t>
            </a:fld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36EEB4-A7F3-C715-C4D8-57792017F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8C3E4F-1CA2-D26B-44E1-7D05CCB5A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AF54D-1908-4205-A6E3-BD26CB83401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35266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37D6F-E777-C1F1-6F26-969075BAB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ECA471-7D67-5A8C-AFD8-CB6EB17932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BDC556-DFAD-9EA6-9D1B-F0536F8B94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B31EE2-EF63-6C30-A176-D6F6A1D12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9F925-5199-4F80-8B26-1F3D702512AC}" type="datetimeFigureOut">
              <a:rPr lang="fr-BE" smtClean="0"/>
              <a:t>28-07-23</a:t>
            </a:fld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B58A68-856D-9A15-712F-CA8E8292C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9ADE86-3E6F-259F-B0F0-8FA6B18E8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AF54D-1908-4205-A6E3-BD26CB83401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92213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027537-8905-D53C-1B89-342D575D3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BAEE3-A882-90DA-8DE8-4ECC72927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75593-B247-33E7-B549-A9D2E4C006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F9F925-5199-4F80-8B26-1F3D702512AC}" type="datetimeFigureOut">
              <a:rPr lang="fr-BE" smtClean="0"/>
              <a:t>28-07-23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350A9-285F-EBA2-F7F0-44591C7CFA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49C8E-F354-AAEC-80C9-C15B3DD6D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AF54D-1908-4205-A6E3-BD26CB83401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80676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EE61BA7-8827-0140-ABD9-4D6D6C10AD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08" b="13043"/>
          <a:stretch/>
        </p:blipFill>
        <p:spPr>
          <a:xfrm>
            <a:off x="3365306" y="258417"/>
            <a:ext cx="8403900" cy="6341165"/>
          </a:xfrm>
          <a:prstGeom prst="rect">
            <a:avLst/>
          </a:prstGeom>
        </p:spPr>
      </p:pic>
      <p:pic>
        <p:nvPicPr>
          <p:cNvPr id="16" name="Picture 15" descr="A map of the world with different colored circles&#10;&#10;Description automatically generated">
            <a:extLst>
              <a:ext uri="{FF2B5EF4-FFF2-40B4-BE49-F238E27FC236}">
                <a16:creationId xmlns:a16="http://schemas.microsoft.com/office/drawing/2014/main" id="{7E3D304A-407D-1624-5B51-7448C8C20A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9"/>
          <a:stretch/>
        </p:blipFill>
        <p:spPr>
          <a:xfrm>
            <a:off x="117531" y="165371"/>
            <a:ext cx="2776955" cy="283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342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384CF20-70FA-256A-FEFD-B86E8B199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879" y="1282983"/>
            <a:ext cx="5616950" cy="47296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99E9FC-A820-35A5-109B-19EFEAC07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67" y="892458"/>
            <a:ext cx="4276725" cy="390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E1084F-3F34-DA57-BCD0-624A9082A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54" y="1583887"/>
            <a:ext cx="1704975" cy="1190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6D3038-5AFD-8881-36A5-D811700E31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4629" y="1606587"/>
            <a:ext cx="2828925" cy="352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948FCF-231B-4D1D-3F34-E4C43F4572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157" y="2936080"/>
            <a:ext cx="3381375" cy="6286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F32877-D123-ED7E-EF62-C13090490D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3191" y="3589545"/>
            <a:ext cx="3419475" cy="63817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5E219B0-3642-F16E-CBD6-0D4E443912E8}"/>
              </a:ext>
            </a:extLst>
          </p:cNvPr>
          <p:cNvSpPr/>
          <p:nvPr/>
        </p:nvSpPr>
        <p:spPr>
          <a:xfrm>
            <a:off x="1221845" y="892458"/>
            <a:ext cx="661851" cy="3222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D20676-2752-82F5-0EFD-2A5B4F834129}"/>
              </a:ext>
            </a:extLst>
          </p:cNvPr>
          <p:cNvSpPr/>
          <p:nvPr/>
        </p:nvSpPr>
        <p:spPr>
          <a:xfrm>
            <a:off x="2083994" y="880365"/>
            <a:ext cx="539932" cy="3222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B262D54-33F3-62B4-BDF0-06D2578547ED}"/>
              </a:ext>
            </a:extLst>
          </p:cNvPr>
          <p:cNvSpPr/>
          <p:nvPr/>
        </p:nvSpPr>
        <p:spPr>
          <a:xfrm>
            <a:off x="295798" y="1240852"/>
            <a:ext cx="873795" cy="2011680"/>
          </a:xfrm>
          <a:custGeom>
            <a:avLst/>
            <a:gdLst>
              <a:gd name="connsiteX0" fmla="*/ 873795 w 873795"/>
              <a:gd name="connsiteY0" fmla="*/ 0 h 2011680"/>
              <a:gd name="connsiteX1" fmla="*/ 63898 w 873795"/>
              <a:gd name="connsiteY1" fmla="*/ 801188 h 2011680"/>
              <a:gd name="connsiteX2" fmla="*/ 116149 w 873795"/>
              <a:gd name="connsiteY2" fmla="*/ 1793966 h 2011680"/>
              <a:gd name="connsiteX3" fmla="*/ 629955 w 873795"/>
              <a:gd name="connsiteY3" fmla="*/ 201168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3795" h="2011680">
                <a:moveTo>
                  <a:pt x="873795" y="0"/>
                </a:moveTo>
                <a:cubicBezTo>
                  <a:pt x="531983" y="251097"/>
                  <a:pt x="190172" y="502194"/>
                  <a:pt x="63898" y="801188"/>
                </a:cubicBezTo>
                <a:cubicBezTo>
                  <a:pt x="-62376" y="1100182"/>
                  <a:pt x="21806" y="1592217"/>
                  <a:pt x="116149" y="1793966"/>
                </a:cubicBezTo>
                <a:cubicBezTo>
                  <a:pt x="210492" y="1995715"/>
                  <a:pt x="420223" y="2003697"/>
                  <a:pt x="629955" y="2011680"/>
                </a:cubicBezTo>
              </a:path>
            </a:pathLst>
          </a:custGeom>
          <a:noFill/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86344C8-C730-FA0F-F59F-E10A43F6DFA3}"/>
              </a:ext>
            </a:extLst>
          </p:cNvPr>
          <p:cNvSpPr/>
          <p:nvPr/>
        </p:nvSpPr>
        <p:spPr>
          <a:xfrm>
            <a:off x="113348" y="1301812"/>
            <a:ext cx="2231902" cy="2589281"/>
          </a:xfrm>
          <a:custGeom>
            <a:avLst/>
            <a:gdLst>
              <a:gd name="connsiteX0" fmla="*/ 812405 w 2231902"/>
              <a:gd name="connsiteY0" fmla="*/ 2569028 h 2589281"/>
              <a:gd name="connsiteX1" fmla="*/ 464062 w 2231902"/>
              <a:gd name="connsiteY1" fmla="*/ 2525486 h 2589281"/>
              <a:gd name="connsiteX2" fmla="*/ 54759 w 2231902"/>
              <a:gd name="connsiteY2" fmla="*/ 2037806 h 2589281"/>
              <a:gd name="connsiteX3" fmla="*/ 2508 w 2231902"/>
              <a:gd name="connsiteY3" fmla="*/ 1149531 h 2589281"/>
              <a:gd name="connsiteX4" fmla="*/ 37342 w 2231902"/>
              <a:gd name="connsiteY4" fmla="*/ 653143 h 2589281"/>
              <a:gd name="connsiteX5" fmla="*/ 228931 w 2231902"/>
              <a:gd name="connsiteY5" fmla="*/ 304800 h 2589281"/>
              <a:gd name="connsiteX6" fmla="*/ 943034 w 2231902"/>
              <a:gd name="connsiteY6" fmla="*/ 182880 h 2589281"/>
              <a:gd name="connsiteX7" fmla="*/ 1831308 w 2231902"/>
              <a:gd name="connsiteY7" fmla="*/ 182880 h 2589281"/>
              <a:gd name="connsiteX8" fmla="*/ 2231902 w 2231902"/>
              <a:gd name="connsiteY8" fmla="*/ 0 h 2589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1902" h="2589281">
                <a:moveTo>
                  <a:pt x="812405" y="2569028"/>
                </a:moveTo>
                <a:cubicBezTo>
                  <a:pt x="701370" y="2591525"/>
                  <a:pt x="590336" y="2614023"/>
                  <a:pt x="464062" y="2525486"/>
                </a:cubicBezTo>
                <a:cubicBezTo>
                  <a:pt x="337788" y="2436949"/>
                  <a:pt x="131685" y="2267132"/>
                  <a:pt x="54759" y="2037806"/>
                </a:cubicBezTo>
                <a:cubicBezTo>
                  <a:pt x="-22167" y="1808480"/>
                  <a:pt x="5411" y="1380308"/>
                  <a:pt x="2508" y="1149531"/>
                </a:cubicBezTo>
                <a:cubicBezTo>
                  <a:pt x="-395" y="918754"/>
                  <a:pt x="-395" y="793931"/>
                  <a:pt x="37342" y="653143"/>
                </a:cubicBezTo>
                <a:cubicBezTo>
                  <a:pt x="75079" y="512355"/>
                  <a:pt x="77982" y="383177"/>
                  <a:pt x="228931" y="304800"/>
                </a:cubicBezTo>
                <a:cubicBezTo>
                  <a:pt x="379880" y="226423"/>
                  <a:pt x="675971" y="203200"/>
                  <a:pt x="943034" y="182880"/>
                </a:cubicBezTo>
                <a:cubicBezTo>
                  <a:pt x="1210097" y="162560"/>
                  <a:pt x="1616497" y="213360"/>
                  <a:pt x="1831308" y="182880"/>
                </a:cubicBezTo>
                <a:cubicBezTo>
                  <a:pt x="2046119" y="152400"/>
                  <a:pt x="2139010" y="76200"/>
                  <a:pt x="2231902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F2090CB-23B1-41DA-1FEB-255DFE0065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8502" y="1936826"/>
            <a:ext cx="1485900" cy="381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A19774E-6366-FF1D-950D-AF1B1249DBFC}"/>
              </a:ext>
            </a:extLst>
          </p:cNvPr>
          <p:cNvSpPr/>
          <p:nvPr/>
        </p:nvSpPr>
        <p:spPr>
          <a:xfrm>
            <a:off x="2745844" y="892458"/>
            <a:ext cx="539932" cy="3101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B4B8C5B-E715-4BA5-59D8-D9035823EF65}"/>
              </a:ext>
            </a:extLst>
          </p:cNvPr>
          <p:cNvSpPr/>
          <p:nvPr/>
        </p:nvSpPr>
        <p:spPr>
          <a:xfrm>
            <a:off x="2204199" y="1293103"/>
            <a:ext cx="689691" cy="775063"/>
          </a:xfrm>
          <a:custGeom>
            <a:avLst/>
            <a:gdLst>
              <a:gd name="connsiteX0" fmla="*/ 88800 w 689691"/>
              <a:gd name="connsiteY0" fmla="*/ 775063 h 775063"/>
              <a:gd name="connsiteX1" fmla="*/ 10423 w 689691"/>
              <a:gd name="connsiteY1" fmla="*/ 583475 h 775063"/>
              <a:gd name="connsiteX2" fmla="*/ 36548 w 689691"/>
              <a:gd name="connsiteY2" fmla="*/ 348343 h 775063"/>
              <a:gd name="connsiteX3" fmla="*/ 332640 w 689691"/>
              <a:gd name="connsiteY3" fmla="*/ 217715 h 775063"/>
              <a:gd name="connsiteX4" fmla="*/ 689691 w 689691"/>
              <a:gd name="connsiteY4" fmla="*/ 0 h 775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691" h="775063">
                <a:moveTo>
                  <a:pt x="88800" y="775063"/>
                </a:moveTo>
                <a:cubicBezTo>
                  <a:pt x="53966" y="714829"/>
                  <a:pt x="19132" y="654595"/>
                  <a:pt x="10423" y="583475"/>
                </a:cubicBezTo>
                <a:cubicBezTo>
                  <a:pt x="1714" y="512355"/>
                  <a:pt x="-17155" y="409303"/>
                  <a:pt x="36548" y="348343"/>
                </a:cubicBezTo>
                <a:cubicBezTo>
                  <a:pt x="90251" y="287383"/>
                  <a:pt x="223783" y="275772"/>
                  <a:pt x="332640" y="217715"/>
                </a:cubicBezTo>
                <a:cubicBezTo>
                  <a:pt x="441497" y="159658"/>
                  <a:pt x="565594" y="79829"/>
                  <a:pt x="689691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D77FD7E-3F60-C7A4-1B6B-CDBAF10189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92520" y="2040909"/>
            <a:ext cx="1666875" cy="5429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1D2FE40-C22A-70D2-E7C2-6595BB4F50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68351" y="2540971"/>
            <a:ext cx="2647950" cy="314325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535A68E-EFF0-87B3-FD10-90089FCC57DD}"/>
              </a:ext>
            </a:extLst>
          </p:cNvPr>
          <p:cNvSpPr/>
          <p:nvPr/>
        </p:nvSpPr>
        <p:spPr>
          <a:xfrm>
            <a:off x="4661730" y="1301812"/>
            <a:ext cx="665494" cy="696686"/>
          </a:xfrm>
          <a:custGeom>
            <a:avLst/>
            <a:gdLst>
              <a:gd name="connsiteX0" fmla="*/ 635726 w 665494"/>
              <a:gd name="connsiteY0" fmla="*/ 696686 h 696686"/>
              <a:gd name="connsiteX1" fmla="*/ 592183 w 665494"/>
              <a:gd name="connsiteY1" fmla="*/ 400594 h 696686"/>
              <a:gd name="connsiteX2" fmla="*/ 0 w 665494"/>
              <a:gd name="connsiteY2" fmla="*/ 0 h 696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5494" h="696686">
                <a:moveTo>
                  <a:pt x="635726" y="696686"/>
                </a:moveTo>
                <a:cubicBezTo>
                  <a:pt x="666931" y="606697"/>
                  <a:pt x="698137" y="516708"/>
                  <a:pt x="592183" y="400594"/>
                </a:cubicBezTo>
                <a:cubicBezTo>
                  <a:pt x="486229" y="284480"/>
                  <a:pt x="243114" y="142240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5C928B8-71EB-ACE6-3FF2-096DF521D4EC}"/>
              </a:ext>
            </a:extLst>
          </p:cNvPr>
          <p:cNvSpPr/>
          <p:nvPr/>
        </p:nvSpPr>
        <p:spPr>
          <a:xfrm>
            <a:off x="3992326" y="898504"/>
            <a:ext cx="791324" cy="3101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DB8507-1459-D006-DFE3-B05E0C467238}"/>
              </a:ext>
            </a:extLst>
          </p:cNvPr>
          <p:cNvSpPr txBox="1"/>
          <p:nvPr/>
        </p:nvSpPr>
        <p:spPr>
          <a:xfrm>
            <a:off x="750113" y="4440676"/>
            <a:ext cx="5345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Solving for H</a:t>
            </a:r>
            <a:r>
              <a:rPr lang="fr-BE" baseline="30000" dirty="0"/>
              <a:t>+</a:t>
            </a:r>
            <a:r>
              <a:rPr lang="fr-BE" dirty="0"/>
              <a:t> knowing surface DIC and Alk (prescribed)</a:t>
            </a:r>
            <a:endParaRPr lang="fr-BE" baseline="300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0AF1699-6961-6C8D-CD96-A8E6D65D19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2145" y="4995156"/>
            <a:ext cx="3000375" cy="6477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67B171D-9EAC-6814-6C8A-CA0D803B84BA}"/>
              </a:ext>
            </a:extLst>
          </p:cNvPr>
          <p:cNvSpPr txBox="1"/>
          <p:nvPr/>
        </p:nvSpPr>
        <p:spPr>
          <a:xfrm>
            <a:off x="941850" y="5645931"/>
            <a:ext cx="286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CO</a:t>
            </a:r>
            <a:r>
              <a:rPr lang="fr-BE" baseline="-25000" dirty="0"/>
              <a:t>2</a:t>
            </a:r>
            <a:r>
              <a:rPr lang="fr-BE" dirty="0"/>
              <a:t> flux = - K</a:t>
            </a:r>
            <a:r>
              <a:rPr lang="fr-BE" baseline="-25000" dirty="0"/>
              <a:t>0</a:t>
            </a:r>
            <a:r>
              <a:rPr lang="fr-BE" dirty="0"/>
              <a:t>*K</a:t>
            </a:r>
            <a:r>
              <a:rPr lang="fr-BE" baseline="-25000" dirty="0"/>
              <a:t>wind</a:t>
            </a:r>
            <a:r>
              <a:rPr lang="fr-BE" dirty="0"/>
              <a:t>*(</a:t>
            </a:r>
            <a:r>
              <a:rPr lang="el-GR" dirty="0"/>
              <a:t>Δ</a:t>
            </a:r>
            <a:r>
              <a:rPr lang="fr-BE" dirty="0"/>
              <a:t>pCO</a:t>
            </a:r>
            <a:r>
              <a:rPr lang="fr-BE" baseline="-25000" dirty="0"/>
              <a:t>2</a:t>
            </a:r>
            <a:r>
              <a:rPr lang="fr-BE" dirty="0"/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0905ED-6F18-C652-A628-6E11F70388AA}"/>
              </a:ext>
            </a:extLst>
          </p:cNvPr>
          <p:cNvSpPr txBox="1"/>
          <p:nvPr/>
        </p:nvSpPr>
        <p:spPr>
          <a:xfrm>
            <a:off x="340218" y="158681"/>
            <a:ext cx="8647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/>
              <a:t>Do these pCO</a:t>
            </a:r>
            <a:r>
              <a:rPr lang="fr-BE" b="1" baseline="-25000" dirty="0"/>
              <a:t>2</a:t>
            </a:r>
            <a:r>
              <a:rPr lang="fr-BE" b="1" dirty="0"/>
              <a:t> variations explain by a change in the biological pump efficiency in the SO?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69C3B2-1712-2FBB-727E-2CE6A441F422}"/>
              </a:ext>
            </a:extLst>
          </p:cNvPr>
          <p:cNvSpPr txBox="1"/>
          <p:nvPr/>
        </p:nvSpPr>
        <p:spPr>
          <a:xfrm>
            <a:off x="6719801" y="6012660"/>
            <a:ext cx="4835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N isotopes and nitrate concentration are included</a:t>
            </a:r>
          </a:p>
        </p:txBody>
      </p:sp>
    </p:spTree>
    <p:extLst>
      <p:ext uri="{BB962C8B-B14F-4D97-AF65-F5344CB8AC3E}">
        <p14:creationId xmlns:p14="http://schemas.microsoft.com/office/powerpoint/2010/main" val="2445584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 of co2 vs time&#10;&#10;Description automatically generated">
            <a:extLst>
              <a:ext uri="{FF2B5EF4-FFF2-40B4-BE49-F238E27FC236}">
                <a16:creationId xmlns:a16="http://schemas.microsoft.com/office/drawing/2014/main" id="{1F27F5A0-CF4A-E5B7-2F35-7EF2936514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4"/>
          <a:stretch/>
        </p:blipFill>
        <p:spPr>
          <a:xfrm>
            <a:off x="4117273" y="719678"/>
            <a:ext cx="3764604" cy="265111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C27BFA1-8D6E-636F-76DB-05475A8812CF}"/>
              </a:ext>
            </a:extLst>
          </p:cNvPr>
          <p:cNvCxnSpPr/>
          <p:nvPr/>
        </p:nvCxnSpPr>
        <p:spPr>
          <a:xfrm>
            <a:off x="6841017" y="1653534"/>
            <a:ext cx="0" cy="107004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1A1F012-96D1-365E-D3C4-63566CF55DB9}"/>
              </a:ext>
            </a:extLst>
          </p:cNvPr>
          <p:cNvSpPr txBox="1"/>
          <p:nvPr/>
        </p:nvSpPr>
        <p:spPr>
          <a:xfrm>
            <a:off x="6041490" y="2045234"/>
            <a:ext cx="778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 dirty="0"/>
              <a:t>80ppmv</a:t>
            </a:r>
          </a:p>
        </p:txBody>
      </p:sp>
      <p:pic>
        <p:nvPicPr>
          <p:cNvPr id="10" name="Picture 9" descr="A graph of a graph&#10;&#10;Description automatically generated">
            <a:extLst>
              <a:ext uri="{FF2B5EF4-FFF2-40B4-BE49-F238E27FC236}">
                <a16:creationId xmlns:a16="http://schemas.microsoft.com/office/drawing/2014/main" id="{F71817D1-1CA4-261D-60E0-45AFD4CE98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8"/>
          <a:stretch/>
        </p:blipFill>
        <p:spPr>
          <a:xfrm>
            <a:off x="7912940" y="738873"/>
            <a:ext cx="3764604" cy="265804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D98CF3E-D0DF-BE97-D8B6-9DAFEA3081FF}"/>
              </a:ext>
            </a:extLst>
          </p:cNvPr>
          <p:cNvCxnSpPr>
            <a:cxnSpLocks/>
          </p:cNvCxnSpPr>
          <p:nvPr/>
        </p:nvCxnSpPr>
        <p:spPr>
          <a:xfrm>
            <a:off x="10522271" y="957589"/>
            <a:ext cx="0" cy="174328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EB77B1-4A82-CC63-AE6D-5825759E663C}"/>
              </a:ext>
            </a:extLst>
          </p:cNvPr>
          <p:cNvSpPr txBox="1"/>
          <p:nvPr/>
        </p:nvSpPr>
        <p:spPr>
          <a:xfrm>
            <a:off x="9530598" y="1737457"/>
            <a:ext cx="869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 dirty="0"/>
              <a:t>350ppmv</a:t>
            </a:r>
          </a:p>
        </p:txBody>
      </p:sp>
      <p:pic>
        <p:nvPicPr>
          <p:cNvPr id="15" name="Picture 14" descr="A graph of co2 vs time&#10;&#10;Description automatically generated">
            <a:extLst>
              <a:ext uri="{FF2B5EF4-FFF2-40B4-BE49-F238E27FC236}">
                <a16:creationId xmlns:a16="http://schemas.microsoft.com/office/drawing/2014/main" id="{60D922D3-9105-E4B1-861A-AF9BF9044D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6"/>
          <a:stretch/>
        </p:blipFill>
        <p:spPr>
          <a:xfrm>
            <a:off x="390692" y="661468"/>
            <a:ext cx="3928760" cy="27675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439D601-5387-3546-77AB-3579F8666320}"/>
              </a:ext>
            </a:extLst>
          </p:cNvPr>
          <p:cNvSpPr txBox="1"/>
          <p:nvPr/>
        </p:nvSpPr>
        <p:spPr>
          <a:xfrm>
            <a:off x="2070815" y="2154900"/>
            <a:ext cx="778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 dirty="0"/>
              <a:t>40ppmv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4B9D4AE-567E-B6ED-B35A-5025D2427A33}"/>
              </a:ext>
            </a:extLst>
          </p:cNvPr>
          <p:cNvCxnSpPr>
            <a:cxnSpLocks/>
          </p:cNvCxnSpPr>
          <p:nvPr/>
        </p:nvCxnSpPr>
        <p:spPr>
          <a:xfrm>
            <a:off x="2217757" y="2585413"/>
            <a:ext cx="0" cy="26797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A844C7C-070E-23CE-41FF-45FDFAF5D1E0}"/>
              </a:ext>
            </a:extLst>
          </p:cNvPr>
          <p:cNvSpPr txBox="1"/>
          <p:nvPr/>
        </p:nvSpPr>
        <p:spPr>
          <a:xfrm>
            <a:off x="1372658" y="151013"/>
            <a:ext cx="266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Surface Alk = 2500 µmol l</a:t>
            </a:r>
            <a:r>
              <a:rPr lang="fr-BE" baseline="30000" dirty="0"/>
              <a:t>-1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5B0C4C-C6C3-3D8A-9D49-E13846239917}"/>
              </a:ext>
            </a:extLst>
          </p:cNvPr>
          <p:cNvSpPr txBox="1"/>
          <p:nvPr/>
        </p:nvSpPr>
        <p:spPr>
          <a:xfrm>
            <a:off x="4753966" y="178091"/>
            <a:ext cx="268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Surface Alk = 2300 µmol l</a:t>
            </a:r>
            <a:r>
              <a:rPr lang="fr-BE" baseline="30000" dirty="0"/>
              <a:t>-1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F11B38-3251-5CC8-BA4C-4B99706E7935}"/>
              </a:ext>
            </a:extLst>
          </p:cNvPr>
          <p:cNvSpPr txBox="1"/>
          <p:nvPr/>
        </p:nvSpPr>
        <p:spPr>
          <a:xfrm>
            <a:off x="8766373" y="201109"/>
            <a:ext cx="268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Surface Alk = 2150 µmol l</a:t>
            </a:r>
            <a:r>
              <a:rPr lang="fr-BE" baseline="30000" dirty="0"/>
              <a:t>-1</a:t>
            </a:r>
          </a:p>
        </p:txBody>
      </p:sp>
      <p:pic>
        <p:nvPicPr>
          <p:cNvPr id="24" name="Picture 23" descr="A graph of a graph with numbers and lines&#10;&#10;Description automatically generated">
            <a:extLst>
              <a:ext uri="{FF2B5EF4-FFF2-40B4-BE49-F238E27FC236}">
                <a16:creationId xmlns:a16="http://schemas.microsoft.com/office/drawing/2014/main" id="{6BACB701-21C2-DEFE-970B-BC57A45C35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6"/>
          <a:stretch/>
        </p:blipFill>
        <p:spPr>
          <a:xfrm>
            <a:off x="336616" y="3788229"/>
            <a:ext cx="4112502" cy="290037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8ECE362-2604-CC1D-BFB2-757FEB4A8557}"/>
              </a:ext>
            </a:extLst>
          </p:cNvPr>
          <p:cNvCxnSpPr>
            <a:cxnSpLocks/>
          </p:cNvCxnSpPr>
          <p:nvPr/>
        </p:nvCxnSpPr>
        <p:spPr>
          <a:xfrm>
            <a:off x="3307220" y="3962400"/>
            <a:ext cx="0" cy="1642787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7FC02F0-F6A3-5650-C62B-50906BDF968E}"/>
              </a:ext>
            </a:extLst>
          </p:cNvPr>
          <p:cNvSpPr txBox="1"/>
          <p:nvPr/>
        </p:nvSpPr>
        <p:spPr>
          <a:xfrm>
            <a:off x="3307220" y="4694017"/>
            <a:ext cx="960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 dirty="0"/>
              <a:t>1000ppmv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122492-D66B-50AA-BEF8-BAC454696C4B}"/>
              </a:ext>
            </a:extLst>
          </p:cNvPr>
          <p:cNvSpPr txBox="1"/>
          <p:nvPr/>
        </p:nvSpPr>
        <p:spPr>
          <a:xfrm>
            <a:off x="1356628" y="3478748"/>
            <a:ext cx="268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Surface Alk = 2050 µmol l</a:t>
            </a:r>
            <a:r>
              <a:rPr lang="fr-BE" baseline="30000" dirty="0"/>
              <a:t>-1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E8E5753-38A0-3A29-AEB2-25A99B394125}"/>
                  </a:ext>
                </a:extLst>
              </p:cNvPr>
              <p:cNvSpPr txBox="1"/>
              <p:nvPr/>
            </p:nvSpPr>
            <p:spPr>
              <a:xfrm flipH="1">
                <a:off x="4981302" y="5120640"/>
                <a:ext cx="62788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BE" b="1" dirty="0"/>
                  <a:t>SO pCO</a:t>
                </a:r>
                <a:r>
                  <a:rPr lang="fr-BE" b="1" baseline="-25000" dirty="0"/>
                  <a:t>2</a:t>
                </a:r>
                <a:r>
                  <a:rPr lang="fr-BE" b="1" dirty="0"/>
                  <a:t> effect with degree of nutrient consumption </a:t>
                </a:r>
                <a14:m>
                  <m:oMath xmlns:m="http://schemas.openxmlformats.org/officeDocument/2006/math">
                    <m:r>
                      <a:rPr lang="fr-B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fr-BE" b="1" dirty="0"/>
                  <a:t> DIC/Alk </a:t>
                </a: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E8E5753-38A0-3A29-AEB2-25A99B394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981302" y="5120640"/>
                <a:ext cx="6278879" cy="369332"/>
              </a:xfrm>
              <a:prstGeom prst="rect">
                <a:avLst/>
              </a:prstGeom>
              <a:blipFill>
                <a:blip r:embed="rId6"/>
                <a:stretch>
                  <a:fillRect l="-777" t="-8197" b="-2459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7550828E-CD4D-CC3D-6CC0-6631D09C5071}"/>
              </a:ext>
            </a:extLst>
          </p:cNvPr>
          <p:cNvSpPr txBox="1"/>
          <p:nvPr/>
        </p:nvSpPr>
        <p:spPr>
          <a:xfrm>
            <a:off x="5547103" y="4209174"/>
            <a:ext cx="4669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/>
              <a:t>SO degree of nutrient consumption = </a:t>
            </a:r>
            <a:r>
              <a:rPr lang="fr-BE" b="1" dirty="0">
                <a:solidFill>
                  <a:srgbClr val="87BDE0"/>
                </a:solidFill>
              </a:rPr>
              <a:t>0.2</a:t>
            </a:r>
            <a:r>
              <a:rPr lang="fr-BE" b="1" dirty="0"/>
              <a:t> or </a:t>
            </a:r>
            <a:r>
              <a:rPr lang="fr-BE" b="1" dirty="0">
                <a:solidFill>
                  <a:srgbClr val="F3C6B3"/>
                </a:solidFill>
              </a:rPr>
              <a:t>1.0</a:t>
            </a:r>
          </a:p>
          <a:p>
            <a:endParaRPr lang="fr-BE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B7F93E-409C-D0BC-2089-D6283B7D5FB5}"/>
              </a:ext>
            </a:extLst>
          </p:cNvPr>
          <p:cNvSpPr txBox="1"/>
          <p:nvPr/>
        </p:nvSpPr>
        <p:spPr>
          <a:xfrm rot="16200000">
            <a:off x="-109534" y="1752846"/>
            <a:ext cx="132876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BE" sz="1200" dirty="0"/>
              <a:t>Atmospheric pCO</a:t>
            </a:r>
            <a:r>
              <a:rPr lang="fr-BE" sz="1200" baseline="-25000" dirty="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125C70-656F-BD52-CC37-CA86C6C5DFA2}"/>
              </a:ext>
            </a:extLst>
          </p:cNvPr>
          <p:cNvSpPr txBox="1"/>
          <p:nvPr/>
        </p:nvSpPr>
        <p:spPr>
          <a:xfrm rot="16200000">
            <a:off x="42866" y="1905246"/>
            <a:ext cx="132876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BE" sz="1200" dirty="0"/>
              <a:t>Atmospheric pCO</a:t>
            </a:r>
            <a:r>
              <a:rPr lang="fr-BE" sz="1200" baseline="-25000" dirty="0"/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9CA162-55BF-DADB-A358-BB919FE00C85}"/>
              </a:ext>
            </a:extLst>
          </p:cNvPr>
          <p:cNvSpPr txBox="1"/>
          <p:nvPr/>
        </p:nvSpPr>
        <p:spPr>
          <a:xfrm rot="16200000">
            <a:off x="3591393" y="1752846"/>
            <a:ext cx="132876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BE" sz="1200" dirty="0"/>
              <a:t>Atmospheric pCO</a:t>
            </a:r>
            <a:r>
              <a:rPr lang="fr-BE" sz="1200" baseline="-25000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73C0DF-2797-8F8B-A8FA-09E417ADF38C}"/>
              </a:ext>
            </a:extLst>
          </p:cNvPr>
          <p:cNvSpPr txBox="1"/>
          <p:nvPr/>
        </p:nvSpPr>
        <p:spPr>
          <a:xfrm rot="16200000">
            <a:off x="7396096" y="1828961"/>
            <a:ext cx="132876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BE" sz="1200" dirty="0"/>
              <a:t>Atmospheric pCO</a:t>
            </a:r>
            <a:r>
              <a:rPr lang="fr-BE" sz="1200" baseline="-25000" dirty="0"/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CD9495B-A861-754F-B244-710BE9A786A7}"/>
              </a:ext>
            </a:extLst>
          </p:cNvPr>
          <p:cNvSpPr txBox="1"/>
          <p:nvPr/>
        </p:nvSpPr>
        <p:spPr>
          <a:xfrm rot="16200000">
            <a:off x="-117433" y="4982140"/>
            <a:ext cx="132876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BE" sz="1200" dirty="0"/>
              <a:t>Atmospheric pCO</a:t>
            </a:r>
            <a:r>
              <a:rPr lang="fr-BE" sz="1200" baseline="-25000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CA5B3B-85E5-F576-99EF-362CE45E011F}"/>
              </a:ext>
            </a:extLst>
          </p:cNvPr>
          <p:cNvSpPr txBox="1"/>
          <p:nvPr/>
        </p:nvSpPr>
        <p:spPr>
          <a:xfrm>
            <a:off x="4943978" y="1199695"/>
            <a:ext cx="2660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 dirty="0"/>
              <a:t>Low SO biological pump efficiency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9640D5-E810-128D-1AE0-71F59ED735AA}"/>
              </a:ext>
            </a:extLst>
          </p:cNvPr>
          <p:cNvSpPr txBox="1"/>
          <p:nvPr/>
        </p:nvSpPr>
        <p:spPr>
          <a:xfrm>
            <a:off x="4908006" y="2763063"/>
            <a:ext cx="26965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 dirty="0"/>
              <a:t>High SO biological pump efficiency</a:t>
            </a:r>
          </a:p>
        </p:txBody>
      </p:sp>
    </p:spTree>
    <p:extLst>
      <p:ext uri="{BB962C8B-B14F-4D97-AF65-F5344CB8AC3E}">
        <p14:creationId xmlns:p14="http://schemas.microsoft.com/office/powerpoint/2010/main" val="2075727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BDBD63D-F482-ADA3-E971-3EDDD194E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15" y="1536971"/>
            <a:ext cx="6048823" cy="41881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1348A4-E33A-C575-29DE-7711D07BDDDB}"/>
              </a:ext>
            </a:extLst>
          </p:cNvPr>
          <p:cNvSpPr txBox="1"/>
          <p:nvPr/>
        </p:nvSpPr>
        <p:spPr>
          <a:xfrm>
            <a:off x="3657343" y="264191"/>
            <a:ext cx="6205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/>
              <a:t>SO degree of nutrient consumption = 0.2 (</a:t>
            </a:r>
            <a:r>
              <a:rPr lang="fr-BE" b="1" dirty="0" err="1"/>
              <a:t>solid</a:t>
            </a:r>
            <a:r>
              <a:rPr lang="fr-BE" b="1" dirty="0"/>
              <a:t>) or 1.0 (</a:t>
            </a:r>
            <a:r>
              <a:rPr lang="fr-BE" b="1" dirty="0" err="1"/>
              <a:t>dashed</a:t>
            </a:r>
            <a:r>
              <a:rPr lang="fr-BE" b="1" dirty="0"/>
              <a:t>)</a:t>
            </a:r>
          </a:p>
          <a:p>
            <a:endParaRPr lang="fr-BE" b="1" dirty="0"/>
          </a:p>
        </p:txBody>
      </p:sp>
      <p:pic>
        <p:nvPicPr>
          <p:cNvPr id="16" name="Picture 1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F5DBC56-2A4A-0D12-DEED-372D37F67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36971"/>
            <a:ext cx="6048823" cy="418819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4FD74FB-B4A5-CAA8-648A-A3E277793085}"/>
              </a:ext>
            </a:extLst>
          </p:cNvPr>
          <p:cNvSpPr txBox="1"/>
          <p:nvPr/>
        </p:nvSpPr>
        <p:spPr>
          <a:xfrm>
            <a:off x="6933882" y="984996"/>
            <a:ext cx="4373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Prescribed surface  alkalinity = 2300 µmol l-1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D86B3A-5981-FBC9-8209-02B3F70B1B01}"/>
              </a:ext>
            </a:extLst>
          </p:cNvPr>
          <p:cNvSpPr txBox="1"/>
          <p:nvPr/>
        </p:nvSpPr>
        <p:spPr>
          <a:xfrm>
            <a:off x="1185852" y="948172"/>
            <a:ext cx="434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Prescribed surface alkalinity = 2150 µmol l-1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6487ADE-7036-1872-2B59-8A675F93DCD9}"/>
              </a:ext>
            </a:extLst>
          </p:cNvPr>
          <p:cNvCxnSpPr/>
          <p:nvPr/>
        </p:nvCxnSpPr>
        <p:spPr>
          <a:xfrm>
            <a:off x="8220891" y="3091543"/>
            <a:ext cx="0" cy="9231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CB77154-CBC1-B332-1175-67C53C7D5DC6}"/>
              </a:ext>
            </a:extLst>
          </p:cNvPr>
          <p:cNvSpPr txBox="1"/>
          <p:nvPr/>
        </p:nvSpPr>
        <p:spPr>
          <a:xfrm>
            <a:off x="8282199" y="3125565"/>
            <a:ext cx="19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Biological pump ↑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577528-93B4-0573-A2F9-AA4F50E8A8A5}"/>
              </a:ext>
            </a:extLst>
          </p:cNvPr>
          <p:cNvSpPr txBox="1"/>
          <p:nvPr/>
        </p:nvSpPr>
        <p:spPr>
          <a:xfrm>
            <a:off x="8282198" y="3384705"/>
            <a:ext cx="1016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pCO2a↓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7A33256-51CD-2005-680D-8969D9583BBA}"/>
              </a:ext>
            </a:extLst>
          </p:cNvPr>
          <p:cNvCxnSpPr>
            <a:cxnSpLocks/>
          </p:cNvCxnSpPr>
          <p:nvPr/>
        </p:nvCxnSpPr>
        <p:spPr>
          <a:xfrm>
            <a:off x="9337562" y="4458789"/>
            <a:ext cx="0" cy="5442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9982DED-1C85-A936-7A8C-633DAD9DE6A9}"/>
              </a:ext>
            </a:extLst>
          </p:cNvPr>
          <p:cNvSpPr txBox="1"/>
          <p:nvPr/>
        </p:nvSpPr>
        <p:spPr>
          <a:xfrm>
            <a:off x="9354480" y="4546265"/>
            <a:ext cx="1016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pCO2a↓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5833417-A784-EDF4-B34A-B54CBC3BED45}"/>
              </a:ext>
            </a:extLst>
          </p:cNvPr>
          <p:cNvCxnSpPr>
            <a:cxnSpLocks/>
          </p:cNvCxnSpPr>
          <p:nvPr/>
        </p:nvCxnSpPr>
        <p:spPr>
          <a:xfrm>
            <a:off x="7451711" y="3059920"/>
            <a:ext cx="0" cy="1242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5AF3805-331C-469F-1F66-D98F1FEB06A8}"/>
              </a:ext>
            </a:extLst>
          </p:cNvPr>
          <p:cNvSpPr txBox="1"/>
          <p:nvPr/>
        </p:nvSpPr>
        <p:spPr>
          <a:xfrm>
            <a:off x="7451711" y="3364890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T°C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D71C243-8EA6-2986-AA95-EBF6858CF7F0}"/>
              </a:ext>
            </a:extLst>
          </p:cNvPr>
          <p:cNvCxnSpPr/>
          <p:nvPr/>
        </p:nvCxnSpPr>
        <p:spPr>
          <a:xfrm>
            <a:off x="3357154" y="3059920"/>
            <a:ext cx="0" cy="9231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2726BB4-AEBB-40EF-6FB6-CEA978BBB4BD}"/>
              </a:ext>
            </a:extLst>
          </p:cNvPr>
          <p:cNvSpPr txBox="1"/>
          <p:nvPr/>
        </p:nvSpPr>
        <p:spPr>
          <a:xfrm>
            <a:off x="3357153" y="3161373"/>
            <a:ext cx="19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Biological pump ↑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0F6EF1-8C01-EB14-304B-89BA900C3341}"/>
              </a:ext>
            </a:extLst>
          </p:cNvPr>
          <p:cNvSpPr txBox="1"/>
          <p:nvPr/>
        </p:nvSpPr>
        <p:spPr>
          <a:xfrm>
            <a:off x="3357152" y="3420513"/>
            <a:ext cx="1016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pCO2a↓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3D7948C-5DDC-33A6-B96F-9025AB47B64C}"/>
              </a:ext>
            </a:extLst>
          </p:cNvPr>
          <p:cNvCxnSpPr>
            <a:cxnSpLocks/>
          </p:cNvCxnSpPr>
          <p:nvPr/>
        </p:nvCxnSpPr>
        <p:spPr>
          <a:xfrm>
            <a:off x="2923699" y="3983028"/>
            <a:ext cx="0" cy="1020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1B27785-8941-A969-0F2A-FEABFAD67FA9}"/>
              </a:ext>
            </a:extLst>
          </p:cNvPr>
          <p:cNvSpPr txBox="1"/>
          <p:nvPr/>
        </p:nvSpPr>
        <p:spPr>
          <a:xfrm>
            <a:off x="2936801" y="4416294"/>
            <a:ext cx="1538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pCO2a↓ ↓ ↓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17D786C-66F1-5FF8-42E5-FC97CED36824}"/>
              </a:ext>
            </a:extLst>
          </p:cNvPr>
          <p:cNvSpPr txBox="1"/>
          <p:nvPr/>
        </p:nvSpPr>
        <p:spPr>
          <a:xfrm>
            <a:off x="786160" y="5774378"/>
            <a:ext cx="6814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Full consumption scenario LL DIC  = 1.87mM; Alk = 2.15mM; pH = 8.09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1ACC062-1B5E-940A-4D28-6E598AE9A6EA}"/>
              </a:ext>
            </a:extLst>
          </p:cNvPr>
          <p:cNvSpPr txBox="1"/>
          <p:nvPr/>
        </p:nvSpPr>
        <p:spPr>
          <a:xfrm>
            <a:off x="786160" y="6067394"/>
            <a:ext cx="689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Partial consumption scenario HL DIC  = 2.1mM; Alk = 2.15mM; pH = 7.8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E2DDA0A-C8E7-C3D9-44EF-ED0025FB5C63}"/>
              </a:ext>
            </a:extLst>
          </p:cNvPr>
          <p:cNvSpPr txBox="1"/>
          <p:nvPr/>
        </p:nvSpPr>
        <p:spPr>
          <a:xfrm rot="16200000">
            <a:off x="-121842" y="3310231"/>
            <a:ext cx="126509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BE" dirty="0"/>
              <a:t>DIC mol k-1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802986A-81A8-3C10-82B7-6FA676C1C9FC}"/>
              </a:ext>
            </a:extLst>
          </p:cNvPr>
          <p:cNvSpPr txBox="1"/>
          <p:nvPr/>
        </p:nvSpPr>
        <p:spPr>
          <a:xfrm rot="16200000">
            <a:off x="5835466" y="3384705"/>
            <a:ext cx="126509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BE" dirty="0"/>
              <a:t>DIC mol k-1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B0F552B-D293-133D-6641-9ADFB6E1A4E3}"/>
              </a:ext>
            </a:extLst>
          </p:cNvPr>
          <p:cNvSpPr txBox="1"/>
          <p:nvPr/>
        </p:nvSpPr>
        <p:spPr>
          <a:xfrm>
            <a:off x="3892042" y="1571065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>
                <a:solidFill>
                  <a:srgbClr val="ECAC11"/>
                </a:solidFill>
              </a:rPr>
              <a:t>Deep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3BF09F4-D814-44F4-834A-135C0D0D6293}"/>
              </a:ext>
            </a:extLst>
          </p:cNvPr>
          <p:cNvSpPr txBox="1"/>
          <p:nvPr/>
        </p:nvSpPr>
        <p:spPr>
          <a:xfrm>
            <a:off x="4095176" y="2631619"/>
            <a:ext cx="117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>
                <a:solidFill>
                  <a:srgbClr val="D9541A"/>
                </a:solidFill>
              </a:rPr>
              <a:t>SO surface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4794EF-1D33-334E-5701-96DFC801050A}"/>
              </a:ext>
            </a:extLst>
          </p:cNvPr>
          <p:cNvSpPr txBox="1"/>
          <p:nvPr/>
        </p:nvSpPr>
        <p:spPr>
          <a:xfrm>
            <a:off x="4399542" y="3577523"/>
            <a:ext cx="1114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>
                <a:solidFill>
                  <a:srgbClr val="0675BE"/>
                </a:solidFill>
              </a:rPr>
              <a:t>LL surface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66615E4-DD73-EBAC-50D1-E850B9B2F684}"/>
              </a:ext>
            </a:extLst>
          </p:cNvPr>
          <p:cNvSpPr/>
          <p:nvPr/>
        </p:nvSpPr>
        <p:spPr>
          <a:xfrm>
            <a:off x="2923699" y="1571065"/>
            <a:ext cx="733644" cy="3012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609CC60-B4B8-CED1-7EBA-102BF5B25433}"/>
              </a:ext>
            </a:extLst>
          </p:cNvPr>
          <p:cNvSpPr/>
          <p:nvPr/>
        </p:nvSpPr>
        <p:spPr>
          <a:xfrm>
            <a:off x="8881061" y="1605092"/>
            <a:ext cx="733644" cy="3012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24849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5B0C97-E16D-6373-1CE9-216D5342A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36" y="0"/>
            <a:ext cx="4450887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A855C99-11AA-B9FC-B77C-50E7B0DFADC0}"/>
              </a:ext>
            </a:extLst>
          </p:cNvPr>
          <p:cNvCxnSpPr/>
          <p:nvPr/>
        </p:nvCxnSpPr>
        <p:spPr>
          <a:xfrm>
            <a:off x="6052457" y="4798423"/>
            <a:ext cx="4946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FD2B08F-8D47-5F94-EEBF-932B72B5AB8D}"/>
              </a:ext>
            </a:extLst>
          </p:cNvPr>
          <p:cNvCxnSpPr>
            <a:cxnSpLocks/>
          </p:cNvCxnSpPr>
          <p:nvPr/>
        </p:nvCxnSpPr>
        <p:spPr>
          <a:xfrm flipV="1">
            <a:off x="6052457" y="1672045"/>
            <a:ext cx="0" cy="3126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3066C40-0E3A-3881-F9E0-05DB7511EDE2}"/>
              </a:ext>
            </a:extLst>
          </p:cNvPr>
          <p:cNvSpPr txBox="1"/>
          <p:nvPr/>
        </p:nvSpPr>
        <p:spPr>
          <a:xfrm>
            <a:off x="7881257" y="4990011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Alk/DIC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100A26-7015-E801-BF63-F792544B2CDF}"/>
              </a:ext>
            </a:extLst>
          </p:cNvPr>
          <p:cNvSpPr txBox="1"/>
          <p:nvPr/>
        </p:nvSpPr>
        <p:spPr>
          <a:xfrm rot="16200000">
            <a:off x="4759235" y="3050568"/>
            <a:ext cx="1597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SO pCO2 effect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75B9417-ECF6-E8C4-601C-B1B69333E6A0}"/>
              </a:ext>
            </a:extLst>
          </p:cNvPr>
          <p:cNvSpPr/>
          <p:nvPr/>
        </p:nvSpPr>
        <p:spPr>
          <a:xfrm>
            <a:off x="6318122" y="1898468"/>
            <a:ext cx="4014651" cy="2673532"/>
          </a:xfrm>
          <a:custGeom>
            <a:avLst/>
            <a:gdLst>
              <a:gd name="connsiteX0" fmla="*/ 0 w 4014651"/>
              <a:gd name="connsiteY0" fmla="*/ 0 h 2673532"/>
              <a:gd name="connsiteX1" fmla="*/ 261257 w 4014651"/>
              <a:gd name="connsiteY1" fmla="*/ 1428206 h 2673532"/>
              <a:gd name="connsiteX2" fmla="*/ 1105988 w 4014651"/>
              <a:gd name="connsiteY2" fmla="*/ 2246812 h 2673532"/>
              <a:gd name="connsiteX3" fmla="*/ 3178628 w 4014651"/>
              <a:gd name="connsiteY3" fmla="*/ 2569029 h 2673532"/>
              <a:gd name="connsiteX4" fmla="*/ 4014651 w 4014651"/>
              <a:gd name="connsiteY4" fmla="*/ 2673532 h 2673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4651" h="2673532">
                <a:moveTo>
                  <a:pt x="0" y="0"/>
                </a:moveTo>
                <a:cubicBezTo>
                  <a:pt x="38463" y="526868"/>
                  <a:pt x="76926" y="1053737"/>
                  <a:pt x="261257" y="1428206"/>
                </a:cubicBezTo>
                <a:cubicBezTo>
                  <a:pt x="445588" y="1802675"/>
                  <a:pt x="619760" y="2056675"/>
                  <a:pt x="1105988" y="2246812"/>
                </a:cubicBezTo>
                <a:cubicBezTo>
                  <a:pt x="1592217" y="2436949"/>
                  <a:pt x="2693851" y="2497909"/>
                  <a:pt x="3178628" y="2569029"/>
                </a:cubicBezTo>
                <a:cubicBezTo>
                  <a:pt x="3663405" y="2640149"/>
                  <a:pt x="3839028" y="2656840"/>
                  <a:pt x="4014651" y="267353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07E7AFB-F64F-F2A5-C3A1-A6EC678189EE}"/>
              </a:ext>
            </a:extLst>
          </p:cNvPr>
          <p:cNvSpPr/>
          <p:nvPr/>
        </p:nvSpPr>
        <p:spPr>
          <a:xfrm>
            <a:off x="6518365" y="1706881"/>
            <a:ext cx="4014651" cy="2673532"/>
          </a:xfrm>
          <a:custGeom>
            <a:avLst/>
            <a:gdLst>
              <a:gd name="connsiteX0" fmla="*/ 0 w 4014651"/>
              <a:gd name="connsiteY0" fmla="*/ 0 h 2673532"/>
              <a:gd name="connsiteX1" fmla="*/ 261257 w 4014651"/>
              <a:gd name="connsiteY1" fmla="*/ 1428206 h 2673532"/>
              <a:gd name="connsiteX2" fmla="*/ 1105988 w 4014651"/>
              <a:gd name="connsiteY2" fmla="*/ 2246812 h 2673532"/>
              <a:gd name="connsiteX3" fmla="*/ 3178628 w 4014651"/>
              <a:gd name="connsiteY3" fmla="*/ 2569029 h 2673532"/>
              <a:gd name="connsiteX4" fmla="*/ 4014651 w 4014651"/>
              <a:gd name="connsiteY4" fmla="*/ 2673532 h 2673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4651" h="2673532">
                <a:moveTo>
                  <a:pt x="0" y="0"/>
                </a:moveTo>
                <a:cubicBezTo>
                  <a:pt x="38463" y="526868"/>
                  <a:pt x="76926" y="1053737"/>
                  <a:pt x="261257" y="1428206"/>
                </a:cubicBezTo>
                <a:cubicBezTo>
                  <a:pt x="445588" y="1802675"/>
                  <a:pt x="619760" y="2056675"/>
                  <a:pt x="1105988" y="2246812"/>
                </a:cubicBezTo>
                <a:cubicBezTo>
                  <a:pt x="1592217" y="2436949"/>
                  <a:pt x="2693851" y="2497909"/>
                  <a:pt x="3178628" y="2569029"/>
                </a:cubicBezTo>
                <a:cubicBezTo>
                  <a:pt x="3663405" y="2640149"/>
                  <a:pt x="3839028" y="2656840"/>
                  <a:pt x="4014651" y="267353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A90F1F-BB44-3EE3-1980-F2BA87BC3137}"/>
              </a:ext>
            </a:extLst>
          </p:cNvPr>
          <p:cNvSpPr txBox="1"/>
          <p:nvPr/>
        </p:nvSpPr>
        <p:spPr>
          <a:xfrm>
            <a:off x="6761889" y="2384175"/>
            <a:ext cx="2447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>
                <a:solidFill>
                  <a:srgbClr val="FF0000"/>
                </a:solidFill>
              </a:rPr>
              <a:t>Stratification hypothesis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604D5E-AFB5-592D-EB14-1FF61414B79F}"/>
              </a:ext>
            </a:extLst>
          </p:cNvPr>
          <p:cNvSpPr txBox="1"/>
          <p:nvPr/>
        </p:nvSpPr>
        <p:spPr>
          <a:xfrm>
            <a:off x="6252701" y="4291353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>
                <a:solidFill>
                  <a:schemeClr val="accent1"/>
                </a:solidFill>
              </a:rPr>
              <a:t>Nutrient hypothesis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CA95735-70B8-6DA5-17CB-8092D9F55FF5}"/>
              </a:ext>
            </a:extLst>
          </p:cNvPr>
          <p:cNvSpPr/>
          <p:nvPr/>
        </p:nvSpPr>
        <p:spPr>
          <a:xfrm>
            <a:off x="6388044" y="1844619"/>
            <a:ext cx="4014651" cy="2673532"/>
          </a:xfrm>
          <a:custGeom>
            <a:avLst/>
            <a:gdLst>
              <a:gd name="connsiteX0" fmla="*/ 0 w 4014651"/>
              <a:gd name="connsiteY0" fmla="*/ 0 h 2673532"/>
              <a:gd name="connsiteX1" fmla="*/ 261257 w 4014651"/>
              <a:gd name="connsiteY1" fmla="*/ 1428206 h 2673532"/>
              <a:gd name="connsiteX2" fmla="*/ 1105988 w 4014651"/>
              <a:gd name="connsiteY2" fmla="*/ 2246812 h 2673532"/>
              <a:gd name="connsiteX3" fmla="*/ 3178628 w 4014651"/>
              <a:gd name="connsiteY3" fmla="*/ 2569029 h 2673532"/>
              <a:gd name="connsiteX4" fmla="*/ 4014651 w 4014651"/>
              <a:gd name="connsiteY4" fmla="*/ 2673532 h 2673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4651" h="2673532">
                <a:moveTo>
                  <a:pt x="0" y="0"/>
                </a:moveTo>
                <a:cubicBezTo>
                  <a:pt x="38463" y="526868"/>
                  <a:pt x="76926" y="1053737"/>
                  <a:pt x="261257" y="1428206"/>
                </a:cubicBezTo>
                <a:cubicBezTo>
                  <a:pt x="445588" y="1802675"/>
                  <a:pt x="619760" y="2056675"/>
                  <a:pt x="1105988" y="2246812"/>
                </a:cubicBezTo>
                <a:cubicBezTo>
                  <a:pt x="1592217" y="2436949"/>
                  <a:pt x="2693851" y="2497909"/>
                  <a:pt x="3178628" y="2569029"/>
                </a:cubicBezTo>
                <a:cubicBezTo>
                  <a:pt x="3663405" y="2640149"/>
                  <a:pt x="3839028" y="2656840"/>
                  <a:pt x="4014651" y="2673532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>
              <a:solidFill>
                <a:srgbClr val="00B050"/>
              </a:solidFill>
              <a:highlight>
                <a:srgbClr val="0080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EA4386-F536-738A-D243-418582B993E4}"/>
              </a:ext>
            </a:extLst>
          </p:cNvPr>
          <p:cNvSpPr txBox="1"/>
          <p:nvPr/>
        </p:nvSpPr>
        <p:spPr>
          <a:xfrm>
            <a:off x="7302023" y="3504011"/>
            <a:ext cx="2263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err="1">
                <a:solidFill>
                  <a:srgbClr val="00B050"/>
                </a:solidFill>
              </a:rPr>
              <a:t>Stratification+nutrient</a:t>
            </a:r>
            <a:endParaRPr lang="fr-BE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974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D6A1EA-9B53-3699-6DA8-2244836A2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1" y="0"/>
            <a:ext cx="647986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8F0FE2-1659-DC18-C0C3-82BF88DBA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960" y="0"/>
            <a:ext cx="4467539" cy="68580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94E26B4-48F6-786C-7267-0B630E93D9EE}"/>
              </a:ext>
            </a:extLst>
          </p:cNvPr>
          <p:cNvCxnSpPr/>
          <p:nvPr/>
        </p:nvCxnSpPr>
        <p:spPr>
          <a:xfrm>
            <a:off x="1837509" y="4450080"/>
            <a:ext cx="0" cy="827314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784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218</Words>
  <Application>Microsoft Office PowerPoint</Application>
  <PresentationFormat>Widescreen</PresentationFormat>
  <Paragraphs>43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FRIPIAT François</dc:creator>
  <cp:lastModifiedBy>FRIPIAT François</cp:lastModifiedBy>
  <cp:revision>5</cp:revision>
  <dcterms:created xsi:type="dcterms:W3CDTF">2023-07-23T21:10:43Z</dcterms:created>
  <dcterms:modified xsi:type="dcterms:W3CDTF">2023-07-28T13:22:09Z</dcterms:modified>
</cp:coreProperties>
</file>